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embeddedFontLst>
    <p:embeddedFont>
      <p:font typeface="Noto Sans TC" panose="020B0604020202020204" charset="-128"/>
      <p:regular r:id="rId10"/>
    </p:embeddedFont>
    <p:embeddedFont>
      <p:font typeface="Sora Medium" panose="020B0604020202020204" charset="0"/>
      <p:regular r:id="rId11"/>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0" d="100"/>
          <a:sy n="70" d="100"/>
        </p:scale>
        <p:origin x="60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76946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846659"/>
            <a:ext cx="7556421" cy="2126337"/>
          </a:xfrm>
          <a:prstGeom prst="rect">
            <a:avLst/>
          </a:prstGeom>
          <a:noFill/>
          <a:ln/>
        </p:spPr>
        <p:txBody>
          <a:bodyPr wrap="square" lIns="0" tIns="0" rIns="0" bIns="0" rtlCol="0" anchor="t"/>
          <a:lstStyle/>
          <a:p>
            <a:pPr marL="0" indent="0" algn="l">
              <a:lnSpc>
                <a:spcPts val="5550"/>
              </a:lnSpc>
              <a:buNone/>
            </a:pPr>
            <a:r>
              <a:rPr lang="en-US" sz="4450" b="1" dirty="0">
                <a:solidFill>
                  <a:srgbClr val="97B8FF"/>
                </a:solidFill>
                <a:latin typeface="Sora Medium" pitchFamily="34" charset="0"/>
                <a:ea typeface="Sora Medium" pitchFamily="34" charset="-122"/>
                <a:cs typeface="Sora Medium" pitchFamily="34" charset="-120"/>
              </a:rPr>
              <a:t>Classification d'Images d'Accidents et Alertes Automatiques</a:t>
            </a:r>
            <a:endParaRPr lang="en-US" sz="4450" b="1" dirty="0"/>
          </a:p>
        </p:txBody>
      </p:sp>
      <p:sp>
        <p:nvSpPr>
          <p:cNvPr id="4" name="Text 1"/>
          <p:cNvSpPr/>
          <p:nvPr/>
        </p:nvSpPr>
        <p:spPr>
          <a:xfrm>
            <a:off x="793790" y="4313158"/>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Ce projet vise à classifier des images d'accidents et à déclencher des alertes automatiques. Il a débuté le mardi 1er avril 2025 et se terminera le jeudi 10 avril 2025.</a:t>
            </a:r>
            <a:endParaRPr lang="en-US" sz="1750" dirty="0"/>
          </a:p>
        </p:txBody>
      </p:sp>
      <p:sp>
        <p:nvSpPr>
          <p:cNvPr id="5" name="Text 2"/>
          <p:cNvSpPr/>
          <p:nvPr/>
        </p:nvSpPr>
        <p:spPr>
          <a:xfrm>
            <a:off x="793790" y="5657017"/>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Il s'agit d'une solution innovante pour améliorer la réactivité des services d'urgence.</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04136"/>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97B8FF"/>
                </a:solidFill>
                <a:latin typeface="Sora Medium" pitchFamily="34" charset="0"/>
                <a:ea typeface="Sora Medium" pitchFamily="34" charset="-122"/>
                <a:cs typeface="Sora Medium" pitchFamily="34" charset="-120"/>
              </a:rPr>
              <a:t>Étape 1 : Recherche et Planification</a:t>
            </a:r>
            <a:endParaRPr lang="en-US" sz="4450" b="1" dirty="0"/>
          </a:p>
        </p:txBody>
      </p:sp>
      <p:sp>
        <p:nvSpPr>
          <p:cNvPr id="4" name="Text 1"/>
          <p:cNvSpPr/>
          <p:nvPr/>
        </p:nvSpPr>
        <p:spPr>
          <a:xfrm>
            <a:off x="6280190" y="2461855"/>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Du 1er au 2 avril, nous définissons l'objectif, les outils et les défis du projet.</a:t>
            </a:r>
            <a:endParaRPr lang="en-US" sz="1750" dirty="0"/>
          </a:p>
        </p:txBody>
      </p:sp>
      <p:pic>
        <p:nvPicPr>
          <p:cNvPr id="5" name="Image 1" descr="preencoded.png"/>
          <p:cNvPicPr>
            <a:picLocks noChangeAspect="1"/>
          </p:cNvPicPr>
          <p:nvPr/>
        </p:nvPicPr>
        <p:blipFill>
          <a:blip r:embed="rId4"/>
          <a:stretch>
            <a:fillRect/>
          </a:stretch>
        </p:blipFill>
        <p:spPr>
          <a:xfrm>
            <a:off x="6280190" y="3442811"/>
            <a:ext cx="1134070" cy="1360884"/>
          </a:xfrm>
          <a:prstGeom prst="rect">
            <a:avLst/>
          </a:prstGeom>
        </p:spPr>
      </p:pic>
      <p:sp>
        <p:nvSpPr>
          <p:cNvPr id="6" name="Text 2"/>
          <p:cNvSpPr/>
          <p:nvPr/>
        </p:nvSpPr>
        <p:spPr>
          <a:xfrm>
            <a:off x="7754422" y="366962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Recherche</a:t>
            </a:r>
            <a:endParaRPr lang="en-US" sz="2200" dirty="0"/>
          </a:p>
        </p:txBody>
      </p:sp>
      <p:sp>
        <p:nvSpPr>
          <p:cNvPr id="7" name="Text 3"/>
          <p:cNvSpPr/>
          <p:nvPr/>
        </p:nvSpPr>
        <p:spPr>
          <a:xfrm>
            <a:off x="7754422" y="4160044"/>
            <a:ext cx="6082189" cy="362903"/>
          </a:xfrm>
          <a:prstGeom prst="rect">
            <a:avLst/>
          </a:prstGeom>
          <a:noFill/>
          <a:ln/>
        </p:spPr>
        <p:txBody>
          <a:bodyPr wrap="non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Analyse des solutions existantes.</a:t>
            </a:r>
            <a:endParaRPr lang="en-US" sz="1750" dirty="0"/>
          </a:p>
        </p:txBody>
      </p:sp>
      <p:pic>
        <p:nvPicPr>
          <p:cNvPr id="8" name="Image 2" descr="preencoded.png"/>
          <p:cNvPicPr>
            <a:picLocks noChangeAspect="1"/>
          </p:cNvPicPr>
          <p:nvPr/>
        </p:nvPicPr>
        <p:blipFill>
          <a:blip r:embed="rId5"/>
          <a:stretch>
            <a:fillRect/>
          </a:stretch>
        </p:blipFill>
        <p:spPr>
          <a:xfrm>
            <a:off x="6280190" y="4803696"/>
            <a:ext cx="1134070" cy="1360884"/>
          </a:xfrm>
          <a:prstGeom prst="rect">
            <a:avLst/>
          </a:prstGeom>
        </p:spPr>
      </p:pic>
      <p:sp>
        <p:nvSpPr>
          <p:cNvPr id="9" name="Text 4"/>
          <p:cNvSpPr/>
          <p:nvPr/>
        </p:nvSpPr>
        <p:spPr>
          <a:xfrm>
            <a:off x="7754422" y="503051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Planification</a:t>
            </a:r>
            <a:endParaRPr lang="en-US" sz="2200" dirty="0"/>
          </a:p>
        </p:txBody>
      </p:sp>
      <p:sp>
        <p:nvSpPr>
          <p:cNvPr id="10" name="Text 5"/>
          <p:cNvSpPr/>
          <p:nvPr/>
        </p:nvSpPr>
        <p:spPr>
          <a:xfrm>
            <a:off x="7754422" y="5520928"/>
            <a:ext cx="6082189" cy="362903"/>
          </a:xfrm>
          <a:prstGeom prst="rect">
            <a:avLst/>
          </a:prstGeom>
          <a:noFill/>
          <a:ln/>
        </p:spPr>
        <p:txBody>
          <a:bodyPr wrap="non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Établissement d'un plan détaillé.</a:t>
            </a:r>
            <a:endParaRPr lang="en-US" sz="1750" dirty="0"/>
          </a:p>
        </p:txBody>
      </p:sp>
      <p:pic>
        <p:nvPicPr>
          <p:cNvPr id="11" name="Image 3" descr="preencoded.png"/>
          <p:cNvPicPr>
            <a:picLocks noChangeAspect="1"/>
          </p:cNvPicPr>
          <p:nvPr/>
        </p:nvPicPr>
        <p:blipFill>
          <a:blip r:embed="rId6"/>
          <a:stretch>
            <a:fillRect/>
          </a:stretch>
        </p:blipFill>
        <p:spPr>
          <a:xfrm>
            <a:off x="6280190" y="6164580"/>
            <a:ext cx="1134070" cy="1360884"/>
          </a:xfrm>
          <a:prstGeom prst="rect">
            <a:avLst/>
          </a:prstGeom>
        </p:spPr>
      </p:pic>
      <p:sp>
        <p:nvSpPr>
          <p:cNvPr id="12" name="Text 6"/>
          <p:cNvSpPr/>
          <p:nvPr/>
        </p:nvSpPr>
        <p:spPr>
          <a:xfrm>
            <a:off x="7754422" y="639139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Outils</a:t>
            </a:r>
            <a:endParaRPr lang="en-US" sz="2200" dirty="0"/>
          </a:p>
        </p:txBody>
      </p:sp>
      <p:sp>
        <p:nvSpPr>
          <p:cNvPr id="13" name="Text 7"/>
          <p:cNvSpPr/>
          <p:nvPr/>
        </p:nvSpPr>
        <p:spPr>
          <a:xfrm>
            <a:off x="7754422" y="6881813"/>
            <a:ext cx="6082189" cy="362903"/>
          </a:xfrm>
          <a:prstGeom prst="rect">
            <a:avLst/>
          </a:prstGeom>
          <a:noFill/>
          <a:ln/>
        </p:spPr>
        <p:txBody>
          <a:bodyPr wrap="non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Choix des technologies appropriées.</a:t>
            </a:r>
            <a:endParaRPr lang="en-US" sz="1750" dirty="0"/>
          </a:p>
        </p:txBody>
      </p:sp>
      <p:sp>
        <p:nvSpPr>
          <p:cNvPr id="14" name="Rectangle : coins arrondis 13">
            <a:extLst>
              <a:ext uri="{FF2B5EF4-FFF2-40B4-BE49-F238E27FC236}">
                <a16:creationId xmlns:a16="http://schemas.microsoft.com/office/drawing/2014/main" id="{20B65906-08F5-2554-18BA-CDA3F3164CE3}"/>
              </a:ext>
            </a:extLst>
          </p:cNvPr>
          <p:cNvSpPr/>
          <p:nvPr/>
        </p:nvSpPr>
        <p:spPr>
          <a:xfrm>
            <a:off x="12910457" y="7837714"/>
            <a:ext cx="1556657" cy="250372"/>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Rectangle : coins arrondis 14">
            <a:extLst>
              <a:ext uri="{FF2B5EF4-FFF2-40B4-BE49-F238E27FC236}">
                <a16:creationId xmlns:a16="http://schemas.microsoft.com/office/drawing/2014/main" id="{D518BFA3-E0B2-84C7-135A-F9AD04FEEEC4}"/>
              </a:ext>
            </a:extLst>
          </p:cNvPr>
          <p:cNvSpPr/>
          <p:nvPr/>
        </p:nvSpPr>
        <p:spPr>
          <a:xfrm>
            <a:off x="12932225" y="7826829"/>
            <a:ext cx="1556657" cy="250372"/>
          </a:xfrm>
          <a:prstGeom prst="round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174200"/>
            <a:ext cx="12872680" cy="708779"/>
          </a:xfrm>
          <a:prstGeom prst="rect">
            <a:avLst/>
          </a:prstGeom>
          <a:noFill/>
          <a:ln/>
        </p:spPr>
        <p:txBody>
          <a:bodyPr wrap="none" lIns="0" tIns="0" rIns="0" bIns="0" rtlCol="0" anchor="t"/>
          <a:lstStyle/>
          <a:p>
            <a:pPr marL="0" indent="0" algn="l">
              <a:lnSpc>
                <a:spcPts val="5550"/>
              </a:lnSpc>
              <a:buNone/>
            </a:pPr>
            <a:r>
              <a:rPr lang="en-US" sz="4450" b="1" dirty="0">
                <a:solidFill>
                  <a:srgbClr val="97B8FF"/>
                </a:solidFill>
                <a:latin typeface="Sora Medium" pitchFamily="34" charset="0"/>
                <a:ea typeface="Sora Medium" pitchFamily="34" charset="-122"/>
                <a:cs typeface="Sora Medium" pitchFamily="34" charset="-120"/>
              </a:rPr>
              <a:t>Étape 2 : Collecte et Traitement des Données</a:t>
            </a:r>
            <a:endParaRPr lang="en-US" sz="4450" b="1" dirty="0"/>
          </a:p>
        </p:txBody>
      </p:sp>
      <p:sp>
        <p:nvSpPr>
          <p:cNvPr id="3" name="Text 1"/>
          <p:cNvSpPr/>
          <p:nvPr/>
        </p:nvSpPr>
        <p:spPr>
          <a:xfrm>
            <a:off x="793790" y="3336608"/>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Du 3 au 4 avril, nous </a:t>
            </a:r>
            <a:r>
              <a:rPr lang="en-US" sz="1750" dirty="0" err="1">
                <a:solidFill>
                  <a:srgbClr val="E0D6DE"/>
                </a:solidFill>
                <a:latin typeface="Noto Sans TC" pitchFamily="34" charset="0"/>
                <a:ea typeface="Noto Sans TC" pitchFamily="34" charset="-122"/>
                <a:cs typeface="Noto Sans TC" pitchFamily="34" charset="-120"/>
              </a:rPr>
              <a:t>collectons</a:t>
            </a:r>
            <a:r>
              <a:rPr lang="en-US" sz="1750" dirty="0">
                <a:solidFill>
                  <a:srgbClr val="E0D6DE"/>
                </a:solidFill>
                <a:latin typeface="Noto Sans TC" pitchFamily="34" charset="0"/>
                <a:ea typeface="Noto Sans TC" pitchFamily="34" charset="-122"/>
                <a:cs typeface="Noto Sans TC" pitchFamily="34" charset="-120"/>
              </a:rPr>
              <a:t> et traitons les données. Les images inutilisables sont supprimées. Nous normalisons les formats visuels et créons un dataset équilibré.</a:t>
            </a:r>
            <a:endParaRPr lang="en-US" sz="1750" dirty="0"/>
          </a:p>
        </p:txBody>
      </p:sp>
      <p:sp>
        <p:nvSpPr>
          <p:cNvPr id="4" name="Text 2"/>
          <p:cNvSpPr/>
          <p:nvPr/>
        </p:nvSpPr>
        <p:spPr>
          <a:xfrm>
            <a:off x="793790" y="454437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97B8FF"/>
                </a:solidFill>
                <a:latin typeface="Sora Medium" pitchFamily="34" charset="0"/>
                <a:ea typeface="Sora Medium" pitchFamily="34" charset="-122"/>
                <a:cs typeface="Sora Medium" pitchFamily="34" charset="-120"/>
              </a:rPr>
              <a:t>Collecte</a:t>
            </a:r>
            <a:endParaRPr lang="en-US" sz="2200" dirty="0"/>
          </a:p>
        </p:txBody>
      </p:sp>
      <p:sp>
        <p:nvSpPr>
          <p:cNvPr id="5" name="Text 3"/>
          <p:cNvSpPr/>
          <p:nvPr/>
        </p:nvSpPr>
        <p:spPr>
          <a:xfrm>
            <a:off x="793790" y="5125522"/>
            <a:ext cx="3978116" cy="362903"/>
          </a:xfrm>
          <a:prstGeom prst="rect">
            <a:avLst/>
          </a:prstGeom>
          <a:noFill/>
          <a:ln/>
        </p:spPr>
        <p:txBody>
          <a:bodyPr wrap="non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Rassembler des images d'accidents.</a:t>
            </a:r>
            <a:endParaRPr lang="en-US" sz="1750" dirty="0"/>
          </a:p>
        </p:txBody>
      </p:sp>
      <p:sp>
        <p:nvSpPr>
          <p:cNvPr id="6" name="Text 4"/>
          <p:cNvSpPr/>
          <p:nvPr/>
        </p:nvSpPr>
        <p:spPr>
          <a:xfrm>
            <a:off x="5332928" y="454437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97B8FF"/>
                </a:solidFill>
                <a:latin typeface="Sora Medium" pitchFamily="34" charset="0"/>
                <a:ea typeface="Sora Medium" pitchFamily="34" charset="-122"/>
                <a:cs typeface="Sora Medium" pitchFamily="34" charset="-120"/>
              </a:rPr>
              <a:t>Nettoyage</a:t>
            </a:r>
            <a:endParaRPr lang="en-US" sz="2200" dirty="0"/>
          </a:p>
        </p:txBody>
      </p:sp>
      <p:sp>
        <p:nvSpPr>
          <p:cNvPr id="7" name="Text 5"/>
          <p:cNvSpPr/>
          <p:nvPr/>
        </p:nvSpPr>
        <p:spPr>
          <a:xfrm>
            <a:off x="5332928" y="5125522"/>
            <a:ext cx="3978116"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Supprimer les images de mauvaise qualité.</a:t>
            </a:r>
            <a:endParaRPr lang="en-US" sz="1750" dirty="0"/>
          </a:p>
        </p:txBody>
      </p:sp>
      <p:sp>
        <p:nvSpPr>
          <p:cNvPr id="8" name="Text 6"/>
          <p:cNvSpPr/>
          <p:nvPr/>
        </p:nvSpPr>
        <p:spPr>
          <a:xfrm>
            <a:off x="9872067" y="454437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97B8FF"/>
                </a:solidFill>
                <a:latin typeface="Sora Medium" pitchFamily="34" charset="0"/>
                <a:ea typeface="Sora Medium" pitchFamily="34" charset="-122"/>
                <a:cs typeface="Sora Medium" pitchFamily="34" charset="-120"/>
              </a:rPr>
              <a:t>Normalisation</a:t>
            </a:r>
            <a:endParaRPr lang="en-US" sz="2200" dirty="0"/>
          </a:p>
        </p:txBody>
      </p:sp>
      <p:sp>
        <p:nvSpPr>
          <p:cNvPr id="9" name="Text 7"/>
          <p:cNvSpPr/>
          <p:nvPr/>
        </p:nvSpPr>
        <p:spPr>
          <a:xfrm>
            <a:off x="9872067" y="5125522"/>
            <a:ext cx="3978116" cy="362903"/>
          </a:xfrm>
          <a:prstGeom prst="rect">
            <a:avLst/>
          </a:prstGeom>
          <a:noFill/>
          <a:ln/>
        </p:spPr>
        <p:txBody>
          <a:bodyPr wrap="non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Uniformiser les formats.</a:t>
            </a:r>
            <a:endParaRPr lang="en-US" sz="1750" dirty="0"/>
          </a:p>
        </p:txBody>
      </p:sp>
      <p:sp>
        <p:nvSpPr>
          <p:cNvPr id="10" name="Rectangle : coins arrondis 9">
            <a:extLst>
              <a:ext uri="{FF2B5EF4-FFF2-40B4-BE49-F238E27FC236}">
                <a16:creationId xmlns:a16="http://schemas.microsoft.com/office/drawing/2014/main" id="{BDD5257C-0984-D379-7D66-6573C9306118}"/>
              </a:ext>
            </a:extLst>
          </p:cNvPr>
          <p:cNvSpPr/>
          <p:nvPr/>
        </p:nvSpPr>
        <p:spPr>
          <a:xfrm>
            <a:off x="12910457" y="7837714"/>
            <a:ext cx="1556657" cy="250372"/>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 coins arrondis 11">
            <a:extLst>
              <a:ext uri="{FF2B5EF4-FFF2-40B4-BE49-F238E27FC236}">
                <a16:creationId xmlns:a16="http://schemas.microsoft.com/office/drawing/2014/main" id="{5E51A47C-D757-7098-C9B7-6BFFA92B4897}"/>
              </a:ext>
            </a:extLst>
          </p:cNvPr>
          <p:cNvSpPr/>
          <p:nvPr/>
        </p:nvSpPr>
        <p:spPr>
          <a:xfrm>
            <a:off x="12910457" y="7837715"/>
            <a:ext cx="1556657" cy="250372"/>
          </a:xfrm>
          <a:prstGeom prst="round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342073"/>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97B8FF"/>
                </a:solidFill>
                <a:latin typeface="Sora Medium" pitchFamily="34" charset="0"/>
                <a:ea typeface="Sora Medium" pitchFamily="34" charset="-122"/>
                <a:cs typeface="Sora Medium" pitchFamily="34" charset="-120"/>
              </a:rPr>
              <a:t>Étape 3 : Développement du Modèle</a:t>
            </a:r>
            <a:endParaRPr lang="en-US" sz="4450" b="1" dirty="0"/>
          </a:p>
        </p:txBody>
      </p:sp>
      <p:sp>
        <p:nvSpPr>
          <p:cNvPr id="4" name="Text 1"/>
          <p:cNvSpPr/>
          <p:nvPr/>
        </p:nvSpPr>
        <p:spPr>
          <a:xfrm>
            <a:off x="793790" y="3099792"/>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Du 4 au 6 avril, nous développons le modèle. L'architecture du modèle de classification est définie. Les algorithmes sont entraînés et les performances initiales sont testées.</a:t>
            </a:r>
            <a:endParaRPr lang="en-US" sz="1750" dirty="0"/>
          </a:p>
        </p:txBody>
      </p:sp>
      <p:sp>
        <p:nvSpPr>
          <p:cNvPr id="5" name="Shape 2"/>
          <p:cNvSpPr/>
          <p:nvPr/>
        </p:nvSpPr>
        <p:spPr>
          <a:xfrm>
            <a:off x="793790" y="4698802"/>
            <a:ext cx="510302" cy="510302"/>
          </a:xfrm>
          <a:prstGeom prst="roundRect">
            <a:avLst>
              <a:gd name="adj" fmla="val 6667"/>
            </a:avLst>
          </a:prstGeom>
          <a:solidFill>
            <a:srgbClr val="26262B"/>
          </a:solidFill>
          <a:ln/>
        </p:spPr>
        <p:txBody>
          <a:bodyPr/>
          <a:lstStyle/>
          <a:p>
            <a:endParaRPr lang="fr-FR"/>
          </a:p>
        </p:txBody>
      </p:sp>
      <p:sp>
        <p:nvSpPr>
          <p:cNvPr id="6" name="Text 3"/>
          <p:cNvSpPr/>
          <p:nvPr/>
        </p:nvSpPr>
        <p:spPr>
          <a:xfrm>
            <a:off x="878860" y="4741307"/>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E0D6DE"/>
                </a:solidFill>
                <a:latin typeface="Sora Medium" pitchFamily="34" charset="0"/>
                <a:ea typeface="Sora Medium" pitchFamily="34" charset="-122"/>
                <a:cs typeface="Sora Medium" pitchFamily="34" charset="-120"/>
              </a:rPr>
              <a:t>1</a:t>
            </a:r>
            <a:endParaRPr lang="en-US" sz="2650" dirty="0"/>
          </a:p>
        </p:txBody>
      </p:sp>
      <p:sp>
        <p:nvSpPr>
          <p:cNvPr id="7" name="Text 4"/>
          <p:cNvSpPr/>
          <p:nvPr/>
        </p:nvSpPr>
        <p:spPr>
          <a:xfrm>
            <a:off x="1530906" y="469880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Architecture</a:t>
            </a:r>
            <a:endParaRPr lang="en-US" sz="2200" dirty="0"/>
          </a:p>
        </p:txBody>
      </p:sp>
      <p:sp>
        <p:nvSpPr>
          <p:cNvPr id="8" name="Text 5"/>
          <p:cNvSpPr/>
          <p:nvPr/>
        </p:nvSpPr>
        <p:spPr>
          <a:xfrm>
            <a:off x="1530906" y="5189220"/>
            <a:ext cx="2927747" cy="362903"/>
          </a:xfrm>
          <a:prstGeom prst="rect">
            <a:avLst/>
          </a:prstGeom>
          <a:noFill/>
          <a:ln/>
        </p:spPr>
        <p:txBody>
          <a:bodyPr wrap="non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Choix du modèle</a:t>
            </a:r>
            <a:endParaRPr lang="en-US" sz="1750" dirty="0"/>
          </a:p>
        </p:txBody>
      </p:sp>
      <p:sp>
        <p:nvSpPr>
          <p:cNvPr id="9" name="Shape 6"/>
          <p:cNvSpPr/>
          <p:nvPr/>
        </p:nvSpPr>
        <p:spPr>
          <a:xfrm>
            <a:off x="4685467" y="4698802"/>
            <a:ext cx="510302" cy="510302"/>
          </a:xfrm>
          <a:prstGeom prst="roundRect">
            <a:avLst>
              <a:gd name="adj" fmla="val 6667"/>
            </a:avLst>
          </a:prstGeom>
          <a:solidFill>
            <a:srgbClr val="26262B"/>
          </a:solidFill>
          <a:ln/>
        </p:spPr>
        <p:txBody>
          <a:bodyPr/>
          <a:lstStyle/>
          <a:p>
            <a:endParaRPr lang="fr-FR"/>
          </a:p>
        </p:txBody>
      </p:sp>
      <p:sp>
        <p:nvSpPr>
          <p:cNvPr id="10" name="Text 7"/>
          <p:cNvSpPr/>
          <p:nvPr/>
        </p:nvSpPr>
        <p:spPr>
          <a:xfrm>
            <a:off x="4770537" y="4741307"/>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E0D6DE"/>
                </a:solidFill>
                <a:latin typeface="Sora Medium" pitchFamily="34" charset="0"/>
                <a:ea typeface="Sora Medium" pitchFamily="34" charset="-122"/>
                <a:cs typeface="Sora Medium" pitchFamily="34" charset="-120"/>
              </a:rPr>
              <a:t>2</a:t>
            </a:r>
            <a:endParaRPr lang="en-US" sz="2650" dirty="0"/>
          </a:p>
        </p:txBody>
      </p:sp>
      <p:sp>
        <p:nvSpPr>
          <p:cNvPr id="11" name="Text 8"/>
          <p:cNvSpPr/>
          <p:nvPr/>
        </p:nvSpPr>
        <p:spPr>
          <a:xfrm>
            <a:off x="5422583" y="469880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Entraînement</a:t>
            </a:r>
            <a:endParaRPr lang="en-US" sz="2200" dirty="0"/>
          </a:p>
        </p:txBody>
      </p:sp>
      <p:sp>
        <p:nvSpPr>
          <p:cNvPr id="12" name="Text 9"/>
          <p:cNvSpPr/>
          <p:nvPr/>
        </p:nvSpPr>
        <p:spPr>
          <a:xfrm>
            <a:off x="5422583" y="5189220"/>
            <a:ext cx="2927747" cy="362903"/>
          </a:xfrm>
          <a:prstGeom prst="rect">
            <a:avLst/>
          </a:prstGeom>
          <a:noFill/>
          <a:ln/>
        </p:spPr>
        <p:txBody>
          <a:bodyPr wrap="non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Former les algorithmes.</a:t>
            </a:r>
            <a:endParaRPr lang="en-US" sz="1750" dirty="0"/>
          </a:p>
        </p:txBody>
      </p:sp>
      <p:sp>
        <p:nvSpPr>
          <p:cNvPr id="13" name="Shape 10"/>
          <p:cNvSpPr/>
          <p:nvPr/>
        </p:nvSpPr>
        <p:spPr>
          <a:xfrm>
            <a:off x="793790" y="6034088"/>
            <a:ext cx="510302" cy="510302"/>
          </a:xfrm>
          <a:prstGeom prst="roundRect">
            <a:avLst>
              <a:gd name="adj" fmla="val 6667"/>
            </a:avLst>
          </a:prstGeom>
          <a:solidFill>
            <a:srgbClr val="26262B"/>
          </a:solidFill>
          <a:ln/>
        </p:spPr>
        <p:txBody>
          <a:bodyPr/>
          <a:lstStyle/>
          <a:p>
            <a:endParaRPr lang="fr-FR"/>
          </a:p>
        </p:txBody>
      </p:sp>
      <p:sp>
        <p:nvSpPr>
          <p:cNvPr id="14" name="Text 11"/>
          <p:cNvSpPr/>
          <p:nvPr/>
        </p:nvSpPr>
        <p:spPr>
          <a:xfrm>
            <a:off x="878860" y="6076593"/>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E0D6DE"/>
                </a:solidFill>
                <a:latin typeface="Sora Medium" pitchFamily="34" charset="0"/>
                <a:ea typeface="Sora Medium" pitchFamily="34" charset="-122"/>
                <a:cs typeface="Sora Medium" pitchFamily="34" charset="-120"/>
              </a:rPr>
              <a:t>3</a:t>
            </a:r>
            <a:endParaRPr lang="en-US" sz="2650" dirty="0"/>
          </a:p>
        </p:txBody>
      </p:sp>
      <p:sp>
        <p:nvSpPr>
          <p:cNvPr id="15" name="Text 12"/>
          <p:cNvSpPr/>
          <p:nvPr/>
        </p:nvSpPr>
        <p:spPr>
          <a:xfrm>
            <a:off x="1530906" y="603408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Tests</a:t>
            </a:r>
            <a:endParaRPr lang="en-US" sz="2200" dirty="0"/>
          </a:p>
        </p:txBody>
      </p:sp>
      <p:sp>
        <p:nvSpPr>
          <p:cNvPr id="16" name="Text 13"/>
          <p:cNvSpPr/>
          <p:nvPr/>
        </p:nvSpPr>
        <p:spPr>
          <a:xfrm>
            <a:off x="1530906" y="6524506"/>
            <a:ext cx="6819305" cy="362903"/>
          </a:xfrm>
          <a:prstGeom prst="rect">
            <a:avLst/>
          </a:prstGeom>
          <a:noFill/>
          <a:ln/>
        </p:spPr>
        <p:txBody>
          <a:bodyPr wrap="non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Évaluer les performances initiales.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808440"/>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97B8FF"/>
                </a:solidFill>
                <a:latin typeface="Sora Medium" pitchFamily="34" charset="0"/>
                <a:ea typeface="Sora Medium" pitchFamily="34" charset="-122"/>
                <a:cs typeface="Sora Medium" pitchFamily="34" charset="-120"/>
              </a:rPr>
              <a:t>Étape 4 : Application Streamlit et Alertes</a:t>
            </a:r>
            <a:endParaRPr lang="en-US" sz="4450" b="1" dirty="0"/>
          </a:p>
        </p:txBody>
      </p:sp>
      <p:sp>
        <p:nvSpPr>
          <p:cNvPr id="4" name="Text 1"/>
          <p:cNvSpPr/>
          <p:nvPr/>
        </p:nvSpPr>
        <p:spPr>
          <a:xfrm>
            <a:off x="793790" y="3566160"/>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Du 7 au 8 avril, nous développons l'application Streamlit. Nous intégrons les prédictions en temps réel et développons un pipeline d'alerte automatique (e-mail). Les alertes sont testées sur des scénarios simulés.</a:t>
            </a:r>
            <a:endParaRPr lang="en-US" sz="1750" dirty="0"/>
          </a:p>
        </p:txBody>
      </p:sp>
      <p:pic>
        <p:nvPicPr>
          <p:cNvPr id="5" name="Image 1" descr="preencoded.png"/>
          <p:cNvPicPr>
            <a:picLocks noChangeAspect="1"/>
          </p:cNvPicPr>
          <p:nvPr/>
        </p:nvPicPr>
        <p:blipFill>
          <a:blip r:embed="rId4"/>
          <a:stretch>
            <a:fillRect/>
          </a:stretch>
        </p:blipFill>
        <p:spPr>
          <a:xfrm>
            <a:off x="793790" y="5272921"/>
            <a:ext cx="566976" cy="566976"/>
          </a:xfrm>
          <a:prstGeom prst="rect">
            <a:avLst/>
          </a:prstGeom>
        </p:spPr>
      </p:pic>
      <p:sp>
        <p:nvSpPr>
          <p:cNvPr id="6" name="Text 2"/>
          <p:cNvSpPr/>
          <p:nvPr/>
        </p:nvSpPr>
        <p:spPr>
          <a:xfrm>
            <a:off x="793790" y="6066711"/>
            <a:ext cx="2291953"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Streamlit</a:t>
            </a:r>
            <a:endParaRPr lang="en-US" sz="2200" dirty="0"/>
          </a:p>
        </p:txBody>
      </p:sp>
      <p:pic>
        <p:nvPicPr>
          <p:cNvPr id="7" name="Image 2" descr="preencoded.png"/>
          <p:cNvPicPr>
            <a:picLocks noChangeAspect="1"/>
          </p:cNvPicPr>
          <p:nvPr/>
        </p:nvPicPr>
        <p:blipFill>
          <a:blip r:embed="rId5"/>
          <a:stretch>
            <a:fillRect/>
          </a:stretch>
        </p:blipFill>
        <p:spPr>
          <a:xfrm>
            <a:off x="3425904" y="5272921"/>
            <a:ext cx="566976" cy="566976"/>
          </a:xfrm>
          <a:prstGeom prst="rect">
            <a:avLst/>
          </a:prstGeom>
        </p:spPr>
      </p:pic>
      <p:sp>
        <p:nvSpPr>
          <p:cNvPr id="8" name="Text 3"/>
          <p:cNvSpPr/>
          <p:nvPr/>
        </p:nvSpPr>
        <p:spPr>
          <a:xfrm>
            <a:off x="3425904" y="6066711"/>
            <a:ext cx="2292072"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Temps réel</a:t>
            </a:r>
            <a:endParaRPr lang="en-US" sz="2200" dirty="0"/>
          </a:p>
        </p:txBody>
      </p:sp>
      <p:pic>
        <p:nvPicPr>
          <p:cNvPr id="9" name="Image 3" descr="preencoded.png"/>
          <p:cNvPicPr>
            <a:picLocks noChangeAspect="1"/>
          </p:cNvPicPr>
          <p:nvPr/>
        </p:nvPicPr>
        <p:blipFill>
          <a:blip r:embed="rId6"/>
          <a:stretch>
            <a:fillRect/>
          </a:stretch>
        </p:blipFill>
        <p:spPr>
          <a:xfrm>
            <a:off x="6058138" y="5272921"/>
            <a:ext cx="566976" cy="566976"/>
          </a:xfrm>
          <a:prstGeom prst="rect">
            <a:avLst/>
          </a:prstGeom>
        </p:spPr>
      </p:pic>
      <p:sp>
        <p:nvSpPr>
          <p:cNvPr id="10" name="Text 4"/>
          <p:cNvSpPr/>
          <p:nvPr/>
        </p:nvSpPr>
        <p:spPr>
          <a:xfrm>
            <a:off x="6058138" y="6066711"/>
            <a:ext cx="2291953"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Alertes</a:t>
            </a:r>
            <a:endParaRPr lang="en-US" sz="2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969288"/>
            <a:ext cx="9695378" cy="708779"/>
          </a:xfrm>
          <a:prstGeom prst="rect">
            <a:avLst/>
          </a:prstGeom>
          <a:noFill/>
          <a:ln/>
        </p:spPr>
        <p:txBody>
          <a:bodyPr wrap="none" lIns="0" tIns="0" rIns="0" bIns="0" rtlCol="0" anchor="t"/>
          <a:lstStyle/>
          <a:p>
            <a:pPr marL="0" indent="0" algn="l">
              <a:lnSpc>
                <a:spcPts val="5550"/>
              </a:lnSpc>
              <a:buNone/>
            </a:pPr>
            <a:r>
              <a:rPr lang="en-US" sz="4450" b="1" dirty="0">
                <a:solidFill>
                  <a:srgbClr val="97B8FF"/>
                </a:solidFill>
                <a:latin typeface="Sora Medium" pitchFamily="34" charset="0"/>
                <a:ea typeface="Sora Medium" pitchFamily="34" charset="-122"/>
                <a:cs typeface="Sora Medium" pitchFamily="34" charset="-120"/>
              </a:rPr>
              <a:t>Étape 5 : Validation et Finalisation</a:t>
            </a:r>
            <a:endParaRPr lang="en-US" sz="4450" b="1" dirty="0"/>
          </a:p>
        </p:txBody>
      </p:sp>
      <p:sp>
        <p:nvSpPr>
          <p:cNvPr id="3" name="Text 1"/>
          <p:cNvSpPr/>
          <p:nvPr/>
        </p:nvSpPr>
        <p:spPr>
          <a:xfrm>
            <a:off x="793790" y="2131695"/>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Du 9 au 10 avril, nous validons et finalisons le projet. Des tests finaux sont effectués sur des jeux de données externes. Le système est déployé en environnement contrôlé. La documentation et le rapport final sont rédigés.</a:t>
            </a:r>
            <a:endParaRPr lang="en-US" sz="1750" dirty="0"/>
          </a:p>
        </p:txBody>
      </p:sp>
      <p:sp>
        <p:nvSpPr>
          <p:cNvPr id="4" name="Shape 2"/>
          <p:cNvSpPr/>
          <p:nvPr/>
        </p:nvSpPr>
        <p:spPr>
          <a:xfrm>
            <a:off x="793790" y="3112651"/>
            <a:ext cx="2173724" cy="1306949"/>
          </a:xfrm>
          <a:prstGeom prst="roundRect">
            <a:avLst>
              <a:gd name="adj" fmla="val 2603"/>
            </a:avLst>
          </a:prstGeom>
          <a:solidFill>
            <a:srgbClr val="26262B"/>
          </a:solidFill>
          <a:ln/>
        </p:spPr>
        <p:txBody>
          <a:bodyPr/>
          <a:lstStyle/>
          <a:p>
            <a:endParaRPr lang="fr-FR"/>
          </a:p>
        </p:txBody>
      </p:sp>
      <p:sp>
        <p:nvSpPr>
          <p:cNvPr id="5" name="Text 3"/>
          <p:cNvSpPr/>
          <p:nvPr/>
        </p:nvSpPr>
        <p:spPr>
          <a:xfrm>
            <a:off x="1721167" y="3566755"/>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E0D6DE"/>
                </a:solidFill>
                <a:latin typeface="Sora Medium" pitchFamily="34" charset="0"/>
                <a:ea typeface="Sora Medium" pitchFamily="34" charset="-122"/>
                <a:cs typeface="Sora Medium" pitchFamily="34" charset="-120"/>
              </a:rPr>
              <a:t>1</a:t>
            </a:r>
            <a:endParaRPr lang="en-US" sz="2500" dirty="0"/>
          </a:p>
        </p:txBody>
      </p:sp>
      <p:sp>
        <p:nvSpPr>
          <p:cNvPr id="6" name="Text 4"/>
          <p:cNvSpPr/>
          <p:nvPr/>
        </p:nvSpPr>
        <p:spPr>
          <a:xfrm>
            <a:off x="3194328" y="333946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Tests finaux</a:t>
            </a:r>
            <a:endParaRPr lang="en-US" sz="2200" dirty="0"/>
          </a:p>
        </p:txBody>
      </p:sp>
      <p:sp>
        <p:nvSpPr>
          <p:cNvPr id="7" name="Text 5"/>
          <p:cNvSpPr/>
          <p:nvPr/>
        </p:nvSpPr>
        <p:spPr>
          <a:xfrm>
            <a:off x="3194328" y="3829883"/>
            <a:ext cx="3201233" cy="362903"/>
          </a:xfrm>
          <a:prstGeom prst="rect">
            <a:avLst/>
          </a:prstGeom>
          <a:noFill/>
          <a:ln/>
        </p:spPr>
        <p:txBody>
          <a:bodyPr wrap="non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Vérification des performances.</a:t>
            </a:r>
            <a:endParaRPr lang="en-US" sz="1750" dirty="0"/>
          </a:p>
        </p:txBody>
      </p:sp>
      <p:sp>
        <p:nvSpPr>
          <p:cNvPr id="8" name="Shape 6"/>
          <p:cNvSpPr/>
          <p:nvPr/>
        </p:nvSpPr>
        <p:spPr>
          <a:xfrm>
            <a:off x="3080861" y="4404360"/>
            <a:ext cx="10642402" cy="15240"/>
          </a:xfrm>
          <a:prstGeom prst="roundRect">
            <a:avLst>
              <a:gd name="adj" fmla="val 223256"/>
            </a:avLst>
          </a:prstGeom>
          <a:solidFill>
            <a:srgbClr val="3F3F44"/>
          </a:solidFill>
          <a:ln/>
        </p:spPr>
        <p:txBody>
          <a:bodyPr/>
          <a:lstStyle/>
          <a:p>
            <a:endParaRPr lang="fr-FR"/>
          </a:p>
        </p:txBody>
      </p:sp>
      <p:sp>
        <p:nvSpPr>
          <p:cNvPr id="9" name="Shape 7"/>
          <p:cNvSpPr/>
          <p:nvPr/>
        </p:nvSpPr>
        <p:spPr>
          <a:xfrm>
            <a:off x="793790" y="4532948"/>
            <a:ext cx="4347567" cy="1306949"/>
          </a:xfrm>
          <a:prstGeom prst="roundRect">
            <a:avLst>
              <a:gd name="adj" fmla="val 2603"/>
            </a:avLst>
          </a:prstGeom>
          <a:solidFill>
            <a:srgbClr val="26262B"/>
          </a:solidFill>
          <a:ln/>
        </p:spPr>
        <p:txBody>
          <a:bodyPr/>
          <a:lstStyle/>
          <a:p>
            <a:endParaRPr lang="fr-FR"/>
          </a:p>
        </p:txBody>
      </p:sp>
      <p:sp>
        <p:nvSpPr>
          <p:cNvPr id="10" name="Text 8"/>
          <p:cNvSpPr/>
          <p:nvPr/>
        </p:nvSpPr>
        <p:spPr>
          <a:xfrm>
            <a:off x="2808089" y="4987052"/>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E0D6DE"/>
                </a:solidFill>
                <a:latin typeface="Sora Medium" pitchFamily="34" charset="0"/>
                <a:ea typeface="Sora Medium" pitchFamily="34" charset="-122"/>
                <a:cs typeface="Sora Medium" pitchFamily="34" charset="-120"/>
              </a:rPr>
              <a:t>2</a:t>
            </a:r>
            <a:endParaRPr lang="en-US" sz="2500" dirty="0"/>
          </a:p>
        </p:txBody>
      </p:sp>
      <p:sp>
        <p:nvSpPr>
          <p:cNvPr id="11" name="Text 9"/>
          <p:cNvSpPr/>
          <p:nvPr/>
        </p:nvSpPr>
        <p:spPr>
          <a:xfrm>
            <a:off x="5368171" y="4759762"/>
            <a:ext cx="2721054"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Déploiement</a:t>
            </a:r>
            <a:endParaRPr lang="en-US" sz="2200" dirty="0"/>
          </a:p>
        </p:txBody>
      </p:sp>
      <p:sp>
        <p:nvSpPr>
          <p:cNvPr id="12" name="Text 10"/>
          <p:cNvSpPr/>
          <p:nvPr/>
        </p:nvSpPr>
        <p:spPr>
          <a:xfrm>
            <a:off x="5368171" y="5250180"/>
            <a:ext cx="2721054" cy="362903"/>
          </a:xfrm>
          <a:prstGeom prst="rect">
            <a:avLst/>
          </a:prstGeom>
          <a:noFill/>
          <a:ln/>
        </p:spPr>
        <p:txBody>
          <a:bodyPr wrap="non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Mise en place du système.</a:t>
            </a:r>
            <a:endParaRPr lang="en-US" sz="1750" dirty="0"/>
          </a:p>
        </p:txBody>
      </p:sp>
      <p:sp>
        <p:nvSpPr>
          <p:cNvPr id="13" name="Shape 11"/>
          <p:cNvSpPr/>
          <p:nvPr/>
        </p:nvSpPr>
        <p:spPr>
          <a:xfrm>
            <a:off x="5254704" y="5824657"/>
            <a:ext cx="8468558" cy="15240"/>
          </a:xfrm>
          <a:prstGeom prst="roundRect">
            <a:avLst>
              <a:gd name="adj" fmla="val 223256"/>
            </a:avLst>
          </a:prstGeom>
          <a:solidFill>
            <a:srgbClr val="3F3F44"/>
          </a:solidFill>
          <a:ln/>
        </p:spPr>
        <p:txBody>
          <a:bodyPr/>
          <a:lstStyle/>
          <a:p>
            <a:endParaRPr lang="fr-FR"/>
          </a:p>
        </p:txBody>
      </p:sp>
      <p:sp>
        <p:nvSpPr>
          <p:cNvPr id="14" name="Shape 12"/>
          <p:cNvSpPr/>
          <p:nvPr/>
        </p:nvSpPr>
        <p:spPr>
          <a:xfrm>
            <a:off x="793790" y="5953244"/>
            <a:ext cx="6521410" cy="1306949"/>
          </a:xfrm>
          <a:prstGeom prst="roundRect">
            <a:avLst>
              <a:gd name="adj" fmla="val 2603"/>
            </a:avLst>
          </a:prstGeom>
          <a:solidFill>
            <a:srgbClr val="26262B"/>
          </a:solidFill>
          <a:ln/>
        </p:spPr>
        <p:txBody>
          <a:bodyPr/>
          <a:lstStyle/>
          <a:p>
            <a:endParaRPr lang="fr-FR"/>
          </a:p>
        </p:txBody>
      </p:sp>
      <p:sp>
        <p:nvSpPr>
          <p:cNvPr id="15" name="Text 13"/>
          <p:cNvSpPr/>
          <p:nvPr/>
        </p:nvSpPr>
        <p:spPr>
          <a:xfrm>
            <a:off x="3895011" y="6407348"/>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E0D6DE"/>
                </a:solidFill>
                <a:latin typeface="Sora Medium" pitchFamily="34" charset="0"/>
                <a:ea typeface="Sora Medium" pitchFamily="34" charset="-122"/>
                <a:cs typeface="Sora Medium" pitchFamily="34" charset="-120"/>
              </a:rPr>
              <a:t>3</a:t>
            </a:r>
            <a:endParaRPr lang="en-US" sz="2500" dirty="0"/>
          </a:p>
        </p:txBody>
      </p:sp>
      <p:sp>
        <p:nvSpPr>
          <p:cNvPr id="16" name="Text 14"/>
          <p:cNvSpPr/>
          <p:nvPr/>
        </p:nvSpPr>
        <p:spPr>
          <a:xfrm>
            <a:off x="7542014" y="6180058"/>
            <a:ext cx="2831306"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Documentation</a:t>
            </a:r>
            <a:endParaRPr lang="en-US" sz="2200" dirty="0"/>
          </a:p>
        </p:txBody>
      </p:sp>
      <p:sp>
        <p:nvSpPr>
          <p:cNvPr id="17" name="Text 15"/>
          <p:cNvSpPr/>
          <p:nvPr/>
        </p:nvSpPr>
        <p:spPr>
          <a:xfrm>
            <a:off x="7542014" y="6670477"/>
            <a:ext cx="2831306" cy="362903"/>
          </a:xfrm>
          <a:prstGeom prst="rect">
            <a:avLst/>
          </a:prstGeom>
          <a:noFill/>
          <a:ln/>
        </p:spPr>
        <p:txBody>
          <a:bodyPr wrap="non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Rédaction du rapport final.</a:t>
            </a:r>
            <a:endParaRPr lang="en-US" sz="1750" dirty="0"/>
          </a:p>
        </p:txBody>
      </p:sp>
      <p:sp>
        <p:nvSpPr>
          <p:cNvPr id="18" name="Rectangle : coins arrondis 17">
            <a:extLst>
              <a:ext uri="{FF2B5EF4-FFF2-40B4-BE49-F238E27FC236}">
                <a16:creationId xmlns:a16="http://schemas.microsoft.com/office/drawing/2014/main" id="{20134105-5261-1923-25F2-E33DB84736B0}"/>
              </a:ext>
            </a:extLst>
          </p:cNvPr>
          <p:cNvSpPr/>
          <p:nvPr/>
        </p:nvSpPr>
        <p:spPr>
          <a:xfrm>
            <a:off x="12910457" y="7837714"/>
            <a:ext cx="1556657" cy="250372"/>
          </a:xfrm>
          <a:prstGeom prst="round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3" name="Text 0"/>
          <p:cNvSpPr/>
          <p:nvPr/>
        </p:nvSpPr>
        <p:spPr>
          <a:xfrm>
            <a:off x="4397335" y="583049"/>
            <a:ext cx="5284113" cy="660440"/>
          </a:xfrm>
          <a:prstGeom prst="rect">
            <a:avLst/>
          </a:prstGeom>
          <a:noFill/>
          <a:ln/>
        </p:spPr>
        <p:txBody>
          <a:bodyPr wrap="none" lIns="0" tIns="0" rIns="0" bIns="0" rtlCol="0" anchor="t"/>
          <a:lstStyle/>
          <a:p>
            <a:pPr marL="0" indent="0" algn="l">
              <a:lnSpc>
                <a:spcPts val="5200"/>
              </a:lnSpc>
              <a:buNone/>
            </a:pPr>
            <a:r>
              <a:rPr lang="en-US" sz="4150" b="1" dirty="0">
                <a:solidFill>
                  <a:srgbClr val="97B8FF"/>
                </a:solidFill>
                <a:latin typeface="Sora Medium" pitchFamily="34" charset="0"/>
                <a:ea typeface="Sora Medium" pitchFamily="34" charset="-122"/>
                <a:cs typeface="Sora Medium" pitchFamily="34" charset="-120"/>
              </a:rPr>
              <a:t>User Stories</a:t>
            </a:r>
            <a:endParaRPr lang="en-US" sz="4150" b="1" dirty="0"/>
          </a:p>
        </p:txBody>
      </p:sp>
      <p:sp>
        <p:nvSpPr>
          <p:cNvPr id="4" name="Shape 1"/>
          <p:cNvSpPr/>
          <p:nvPr/>
        </p:nvSpPr>
        <p:spPr>
          <a:xfrm>
            <a:off x="4397335" y="1798201"/>
            <a:ext cx="475536" cy="475536"/>
          </a:xfrm>
          <a:prstGeom prst="roundRect">
            <a:avLst>
              <a:gd name="adj" fmla="val 6667"/>
            </a:avLst>
          </a:prstGeom>
          <a:solidFill>
            <a:srgbClr val="26262B"/>
          </a:solidFill>
          <a:ln/>
        </p:spPr>
        <p:txBody>
          <a:bodyPr/>
          <a:lstStyle/>
          <a:p>
            <a:endParaRPr lang="fr-FR"/>
          </a:p>
        </p:txBody>
      </p:sp>
      <p:sp>
        <p:nvSpPr>
          <p:cNvPr id="5" name="Text 2"/>
          <p:cNvSpPr/>
          <p:nvPr/>
        </p:nvSpPr>
        <p:spPr>
          <a:xfrm>
            <a:off x="5084207" y="1798201"/>
            <a:ext cx="8806458" cy="660321"/>
          </a:xfrm>
          <a:prstGeom prst="rect">
            <a:avLst/>
          </a:prstGeom>
          <a:noFill/>
          <a:ln/>
        </p:spPr>
        <p:txBody>
          <a:bodyPr wrap="square" lIns="0" tIns="0" rIns="0" bIns="0" rtlCol="0" anchor="t"/>
          <a:lstStyle/>
          <a:p>
            <a:pPr marL="0" indent="0" algn="l">
              <a:lnSpc>
                <a:spcPts val="2600"/>
              </a:lnSpc>
              <a:buNone/>
            </a:pPr>
            <a:r>
              <a:rPr lang="en-US" sz="2050" dirty="0">
                <a:solidFill>
                  <a:srgbClr val="E0D6DE"/>
                </a:solidFill>
                <a:latin typeface="Sora Medium" pitchFamily="34" charset="0"/>
                <a:ea typeface="Sora Medium" pitchFamily="34" charset="-122"/>
                <a:cs typeface="Sora Medium" pitchFamily="34" charset="-120"/>
              </a:rPr>
              <a:t>En tant qu'utilisateur, je souhaite recevoir une alerte rapide en cas d'accident détecté</a:t>
            </a:r>
            <a:endParaRPr lang="en-US" sz="2050" dirty="0"/>
          </a:p>
        </p:txBody>
      </p:sp>
      <p:sp>
        <p:nvSpPr>
          <p:cNvPr id="6" name="Text 3"/>
          <p:cNvSpPr/>
          <p:nvPr/>
        </p:nvSpPr>
        <p:spPr>
          <a:xfrm>
            <a:off x="5084207" y="2585323"/>
            <a:ext cx="8806458" cy="338138"/>
          </a:xfrm>
          <a:prstGeom prst="rect">
            <a:avLst/>
          </a:prstGeom>
          <a:noFill/>
          <a:ln/>
        </p:spPr>
        <p:txBody>
          <a:bodyPr wrap="none" lIns="0" tIns="0" rIns="0" bIns="0" rtlCol="0" anchor="t"/>
          <a:lstStyle/>
          <a:p>
            <a:pPr marL="0" indent="0" algn="l">
              <a:lnSpc>
                <a:spcPts val="2650"/>
              </a:lnSpc>
              <a:buNone/>
            </a:pPr>
            <a:r>
              <a:rPr lang="en-US" sz="1650" dirty="0">
                <a:solidFill>
                  <a:srgbClr val="E0D6DE"/>
                </a:solidFill>
                <a:latin typeface="Noto Sans TC" pitchFamily="34" charset="0"/>
                <a:ea typeface="Noto Sans TC" pitchFamily="34" charset="-122"/>
                <a:cs typeface="Noto Sans TC" pitchFamily="34" charset="-120"/>
              </a:rPr>
              <a:t>Pour minimiser les délais d'intervention et sauver des vies</a:t>
            </a:r>
            <a:endParaRPr lang="en-US" sz="1650" dirty="0"/>
          </a:p>
        </p:txBody>
      </p:sp>
      <p:sp>
        <p:nvSpPr>
          <p:cNvPr id="7" name="Shape 4"/>
          <p:cNvSpPr/>
          <p:nvPr/>
        </p:nvSpPr>
        <p:spPr>
          <a:xfrm>
            <a:off x="4397335" y="3372564"/>
            <a:ext cx="475536" cy="475536"/>
          </a:xfrm>
          <a:prstGeom prst="roundRect">
            <a:avLst>
              <a:gd name="adj" fmla="val 6667"/>
            </a:avLst>
          </a:prstGeom>
          <a:solidFill>
            <a:srgbClr val="26262B"/>
          </a:solidFill>
          <a:ln/>
        </p:spPr>
        <p:txBody>
          <a:bodyPr/>
          <a:lstStyle/>
          <a:p>
            <a:endParaRPr lang="fr-FR"/>
          </a:p>
        </p:txBody>
      </p:sp>
      <p:sp>
        <p:nvSpPr>
          <p:cNvPr id="8" name="Text 5"/>
          <p:cNvSpPr/>
          <p:nvPr/>
        </p:nvSpPr>
        <p:spPr>
          <a:xfrm>
            <a:off x="5084207" y="3372564"/>
            <a:ext cx="8806458" cy="660321"/>
          </a:xfrm>
          <a:prstGeom prst="rect">
            <a:avLst/>
          </a:prstGeom>
          <a:noFill/>
          <a:ln/>
        </p:spPr>
        <p:txBody>
          <a:bodyPr wrap="square" lIns="0" tIns="0" rIns="0" bIns="0" rtlCol="0" anchor="t"/>
          <a:lstStyle/>
          <a:p>
            <a:pPr marL="0" indent="0" algn="l">
              <a:lnSpc>
                <a:spcPts val="2600"/>
              </a:lnSpc>
              <a:buNone/>
            </a:pPr>
            <a:r>
              <a:rPr lang="en-US" sz="2050" dirty="0">
                <a:solidFill>
                  <a:srgbClr val="E0D6DE"/>
                </a:solidFill>
                <a:latin typeface="Sora Medium" pitchFamily="34" charset="0"/>
                <a:ea typeface="Sora Medium" pitchFamily="34" charset="-122"/>
                <a:cs typeface="Sora Medium" pitchFamily="34" charset="-120"/>
              </a:rPr>
              <a:t>En tant qu'administrateur, je veux pouvoir consulter l'historique des alertes</a:t>
            </a:r>
            <a:endParaRPr lang="en-US" sz="2050" dirty="0"/>
          </a:p>
        </p:txBody>
      </p:sp>
      <p:sp>
        <p:nvSpPr>
          <p:cNvPr id="9" name="Text 6"/>
          <p:cNvSpPr/>
          <p:nvPr/>
        </p:nvSpPr>
        <p:spPr>
          <a:xfrm>
            <a:off x="5084207" y="4159687"/>
            <a:ext cx="8806458" cy="338138"/>
          </a:xfrm>
          <a:prstGeom prst="rect">
            <a:avLst/>
          </a:prstGeom>
          <a:noFill/>
          <a:ln/>
        </p:spPr>
        <p:txBody>
          <a:bodyPr wrap="none" lIns="0" tIns="0" rIns="0" bIns="0" rtlCol="0" anchor="t"/>
          <a:lstStyle/>
          <a:p>
            <a:pPr marL="0" indent="0" algn="l">
              <a:lnSpc>
                <a:spcPts val="2650"/>
              </a:lnSpc>
              <a:buNone/>
            </a:pPr>
            <a:r>
              <a:rPr lang="en-US" sz="1650" dirty="0">
                <a:solidFill>
                  <a:srgbClr val="E0D6DE"/>
                </a:solidFill>
                <a:latin typeface="Noto Sans TC" pitchFamily="34" charset="0"/>
                <a:ea typeface="Noto Sans TC" pitchFamily="34" charset="-122"/>
                <a:cs typeface="Noto Sans TC" pitchFamily="34" charset="-120"/>
              </a:rPr>
              <a:t>Pour analyser les tendances et améliorer le système</a:t>
            </a:r>
            <a:endParaRPr lang="en-US" sz="1650" dirty="0"/>
          </a:p>
        </p:txBody>
      </p:sp>
      <p:sp>
        <p:nvSpPr>
          <p:cNvPr id="10" name="Shape 7"/>
          <p:cNvSpPr/>
          <p:nvPr/>
        </p:nvSpPr>
        <p:spPr>
          <a:xfrm>
            <a:off x="4397335" y="4946928"/>
            <a:ext cx="475536" cy="475536"/>
          </a:xfrm>
          <a:prstGeom prst="roundRect">
            <a:avLst>
              <a:gd name="adj" fmla="val 6667"/>
            </a:avLst>
          </a:prstGeom>
          <a:solidFill>
            <a:srgbClr val="26262B"/>
          </a:solidFill>
          <a:ln/>
        </p:spPr>
        <p:txBody>
          <a:bodyPr/>
          <a:lstStyle/>
          <a:p>
            <a:endParaRPr lang="fr-FR"/>
          </a:p>
        </p:txBody>
      </p:sp>
      <p:sp>
        <p:nvSpPr>
          <p:cNvPr id="11" name="Text 8"/>
          <p:cNvSpPr/>
          <p:nvPr/>
        </p:nvSpPr>
        <p:spPr>
          <a:xfrm>
            <a:off x="5084207" y="4946928"/>
            <a:ext cx="8806458" cy="660321"/>
          </a:xfrm>
          <a:prstGeom prst="rect">
            <a:avLst/>
          </a:prstGeom>
          <a:noFill/>
          <a:ln/>
        </p:spPr>
        <p:txBody>
          <a:bodyPr wrap="square" lIns="0" tIns="0" rIns="0" bIns="0" rtlCol="0" anchor="t"/>
          <a:lstStyle/>
          <a:p>
            <a:pPr marL="0" indent="0" algn="l">
              <a:lnSpc>
                <a:spcPts val="2600"/>
              </a:lnSpc>
              <a:buNone/>
            </a:pPr>
            <a:r>
              <a:rPr lang="en-US" sz="2050" dirty="0">
                <a:solidFill>
                  <a:srgbClr val="E0D6DE"/>
                </a:solidFill>
                <a:latin typeface="Sora Medium" pitchFamily="34" charset="0"/>
                <a:ea typeface="Sora Medium" pitchFamily="34" charset="-122"/>
                <a:cs typeface="Sora Medium" pitchFamily="34" charset="-120"/>
              </a:rPr>
              <a:t>En tant que partenaire, je veux intégrer facilement le système d'alertes dans ma plateforme</a:t>
            </a:r>
            <a:endParaRPr lang="en-US" sz="2050" dirty="0"/>
          </a:p>
        </p:txBody>
      </p:sp>
      <p:sp>
        <p:nvSpPr>
          <p:cNvPr id="12" name="Text 9"/>
          <p:cNvSpPr/>
          <p:nvPr/>
        </p:nvSpPr>
        <p:spPr>
          <a:xfrm>
            <a:off x="5084207" y="5734050"/>
            <a:ext cx="8806458" cy="338138"/>
          </a:xfrm>
          <a:prstGeom prst="rect">
            <a:avLst/>
          </a:prstGeom>
          <a:noFill/>
          <a:ln/>
        </p:spPr>
        <p:txBody>
          <a:bodyPr wrap="none" lIns="0" tIns="0" rIns="0" bIns="0" rtlCol="0" anchor="t"/>
          <a:lstStyle/>
          <a:p>
            <a:pPr marL="0" indent="0" algn="l">
              <a:lnSpc>
                <a:spcPts val="2650"/>
              </a:lnSpc>
              <a:buNone/>
            </a:pPr>
            <a:r>
              <a:rPr lang="en-US" sz="1650" dirty="0">
                <a:solidFill>
                  <a:srgbClr val="E0D6DE"/>
                </a:solidFill>
                <a:latin typeface="Noto Sans TC" pitchFamily="34" charset="0"/>
                <a:ea typeface="Noto Sans TC" pitchFamily="34" charset="-122"/>
                <a:cs typeface="Noto Sans TC" pitchFamily="34" charset="-120"/>
              </a:rPr>
              <a:t>Pour offrir un service à valeur ajoutée à mes clients</a:t>
            </a:r>
            <a:endParaRPr lang="en-US" sz="1650" dirty="0"/>
          </a:p>
        </p:txBody>
      </p:sp>
      <p:sp>
        <p:nvSpPr>
          <p:cNvPr id="13" name="Shape 10"/>
          <p:cNvSpPr/>
          <p:nvPr/>
        </p:nvSpPr>
        <p:spPr>
          <a:xfrm>
            <a:off x="4397335" y="6521291"/>
            <a:ext cx="475536" cy="475536"/>
          </a:xfrm>
          <a:prstGeom prst="roundRect">
            <a:avLst>
              <a:gd name="adj" fmla="val 6667"/>
            </a:avLst>
          </a:prstGeom>
          <a:solidFill>
            <a:srgbClr val="26262B"/>
          </a:solidFill>
          <a:ln/>
        </p:spPr>
        <p:txBody>
          <a:bodyPr/>
          <a:lstStyle/>
          <a:p>
            <a:endParaRPr lang="fr-FR"/>
          </a:p>
        </p:txBody>
      </p:sp>
      <p:sp>
        <p:nvSpPr>
          <p:cNvPr id="14" name="Text 11"/>
          <p:cNvSpPr/>
          <p:nvPr/>
        </p:nvSpPr>
        <p:spPr>
          <a:xfrm>
            <a:off x="5084207" y="6521291"/>
            <a:ext cx="8806458" cy="660321"/>
          </a:xfrm>
          <a:prstGeom prst="rect">
            <a:avLst/>
          </a:prstGeom>
          <a:noFill/>
          <a:ln/>
        </p:spPr>
        <p:txBody>
          <a:bodyPr wrap="square" lIns="0" tIns="0" rIns="0" bIns="0" rtlCol="0" anchor="t"/>
          <a:lstStyle/>
          <a:p>
            <a:pPr marL="0" indent="0" algn="l">
              <a:lnSpc>
                <a:spcPts val="2600"/>
              </a:lnSpc>
              <a:buNone/>
            </a:pPr>
            <a:r>
              <a:rPr lang="en-US" sz="2050" dirty="0">
                <a:solidFill>
                  <a:srgbClr val="E0D6DE"/>
                </a:solidFill>
                <a:latin typeface="Sora Medium" pitchFamily="34" charset="0"/>
                <a:ea typeface="Sora Medium" pitchFamily="34" charset="-122"/>
                <a:cs typeface="Sora Medium" pitchFamily="34" charset="-120"/>
              </a:rPr>
              <a:t>En tant que responsable de la sécurité routière, je souhaite obtenir des statistiques sur les accidents</a:t>
            </a:r>
            <a:endParaRPr lang="en-US" sz="2050" dirty="0"/>
          </a:p>
        </p:txBody>
      </p:sp>
      <p:sp>
        <p:nvSpPr>
          <p:cNvPr id="15" name="Text 12"/>
          <p:cNvSpPr/>
          <p:nvPr/>
        </p:nvSpPr>
        <p:spPr>
          <a:xfrm>
            <a:off x="5084207" y="7308413"/>
            <a:ext cx="8806458" cy="338138"/>
          </a:xfrm>
          <a:prstGeom prst="rect">
            <a:avLst/>
          </a:prstGeom>
          <a:noFill/>
          <a:ln/>
        </p:spPr>
        <p:txBody>
          <a:bodyPr wrap="none" lIns="0" tIns="0" rIns="0" bIns="0" rtlCol="0" anchor="t"/>
          <a:lstStyle/>
          <a:p>
            <a:pPr marL="0" indent="0" algn="l">
              <a:lnSpc>
                <a:spcPts val="2650"/>
              </a:lnSpc>
              <a:buNone/>
            </a:pPr>
            <a:r>
              <a:rPr lang="en-US" sz="1650" dirty="0">
                <a:solidFill>
                  <a:srgbClr val="E0D6DE"/>
                </a:solidFill>
                <a:latin typeface="Noto Sans TC" pitchFamily="34" charset="0"/>
                <a:ea typeface="Noto Sans TC" pitchFamily="34" charset="-122"/>
                <a:cs typeface="Noto Sans TC" pitchFamily="34" charset="-120"/>
              </a:rPr>
              <a:t>Pour prendre des décisions éclairées et améliorer la sécurité des routes</a:t>
            </a:r>
            <a:endParaRPr lang="en-US" sz="1650" dirty="0"/>
          </a:p>
        </p:txBody>
      </p:sp>
      <p:sp>
        <p:nvSpPr>
          <p:cNvPr id="16" name="Rectangle : coins arrondis 15">
            <a:extLst>
              <a:ext uri="{FF2B5EF4-FFF2-40B4-BE49-F238E27FC236}">
                <a16:creationId xmlns:a16="http://schemas.microsoft.com/office/drawing/2014/main" id="{68862061-A245-9B2D-A76F-F667FEE87840}"/>
              </a:ext>
            </a:extLst>
          </p:cNvPr>
          <p:cNvSpPr/>
          <p:nvPr/>
        </p:nvSpPr>
        <p:spPr>
          <a:xfrm>
            <a:off x="12910457" y="7837714"/>
            <a:ext cx="1556657" cy="250372"/>
          </a:xfrm>
          <a:prstGeom prst="roundRect">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TotalTime>
  <Words>425</Words>
  <Application>Microsoft Office PowerPoint</Application>
  <PresentationFormat>Personnalisé</PresentationFormat>
  <Paragraphs>62</Paragraphs>
  <Slides>7</Slides>
  <Notes>7</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7</vt:i4>
      </vt:variant>
    </vt:vector>
  </HeadingPairs>
  <TitlesOfParts>
    <vt:vector size="11" baseType="lpstr">
      <vt:lpstr>Sora Medium</vt:lpstr>
      <vt:lpstr>Arial</vt:lpstr>
      <vt:lpstr>Noto Sans TC</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effi othnel</cp:lastModifiedBy>
  <cp:revision>2</cp:revision>
  <dcterms:created xsi:type="dcterms:W3CDTF">2025-04-11T10:08:31Z</dcterms:created>
  <dcterms:modified xsi:type="dcterms:W3CDTF">2025-04-11T10:13:38Z</dcterms:modified>
</cp:coreProperties>
</file>